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301" r:id="rId4"/>
    <p:sldId id="261" r:id="rId5"/>
    <p:sldId id="288" r:id="rId6"/>
    <p:sldId id="264" r:id="rId7"/>
    <p:sldId id="274" r:id="rId8"/>
    <p:sldId id="277" r:id="rId9"/>
    <p:sldId id="282" r:id="rId10"/>
    <p:sldId id="283" r:id="rId11"/>
    <p:sldId id="285" r:id="rId12"/>
    <p:sldId id="284" r:id="rId13"/>
    <p:sldId id="275" r:id="rId14"/>
    <p:sldId id="276" r:id="rId15"/>
    <p:sldId id="302" r:id="rId16"/>
    <p:sldId id="278" r:id="rId17"/>
    <p:sldId id="286" r:id="rId18"/>
    <p:sldId id="287" r:id="rId19"/>
    <p:sldId id="281" r:id="rId20"/>
    <p:sldId id="279" r:id="rId21"/>
    <p:sldId id="280" r:id="rId22"/>
    <p:sldId id="289" r:id="rId23"/>
    <p:sldId id="290" r:id="rId24"/>
    <p:sldId id="292" r:id="rId25"/>
    <p:sldId id="291" r:id="rId26"/>
    <p:sldId id="299" r:id="rId27"/>
    <p:sldId id="293" r:id="rId28"/>
    <p:sldId id="258" r:id="rId29"/>
    <p:sldId id="259" r:id="rId30"/>
    <p:sldId id="260" r:id="rId31"/>
    <p:sldId id="295" r:id="rId32"/>
    <p:sldId id="294" r:id="rId33"/>
    <p:sldId id="297" r:id="rId34"/>
    <p:sldId id="298" r:id="rId35"/>
    <p:sldId id="26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B7E"/>
    <a:srgbClr val="E20443"/>
    <a:srgbClr val="000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5" autoAdjust="0"/>
    <p:restoredTop sz="94660"/>
  </p:normalViewPr>
  <p:slideViewPr>
    <p:cSldViewPr snapToGrid="0">
      <p:cViewPr varScale="1">
        <p:scale>
          <a:sx n="93" d="100"/>
          <a:sy n="93" d="100"/>
        </p:scale>
        <p:origin x="23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BA83A-B981-4C23-930F-6D2F807DB2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BD5BD34-AC85-43C2-A040-B8D889425EA2}">
      <dgm:prSet/>
      <dgm:spPr/>
      <dgm:t>
        <a:bodyPr/>
        <a:lstStyle/>
        <a:p>
          <a:r>
            <a:rPr lang="ru-RU"/>
            <a:t>Выбор режимов уплотнения грунтов в настоящее время в основном определяется рекомендациями, разработанными отдельными фирмами – производителями уплотняющего оборудования и инженерно-исследовательскими центрами.</a:t>
          </a:r>
          <a:endParaRPr lang="en-US"/>
        </a:p>
      </dgm:t>
    </dgm:pt>
    <dgm:pt modelId="{A97C8701-6A34-4B43-A103-9475A1B1404A}" type="parTrans" cxnId="{AA722C0C-9A9B-4F44-AE00-E8FE3E4C0CB2}">
      <dgm:prSet/>
      <dgm:spPr/>
      <dgm:t>
        <a:bodyPr/>
        <a:lstStyle/>
        <a:p>
          <a:endParaRPr lang="en-US"/>
        </a:p>
      </dgm:t>
    </dgm:pt>
    <dgm:pt modelId="{1B9AB6DC-78DF-429E-815A-7CA7E3984B51}" type="sibTrans" cxnId="{AA722C0C-9A9B-4F44-AE00-E8FE3E4C0CB2}">
      <dgm:prSet/>
      <dgm:spPr/>
      <dgm:t>
        <a:bodyPr/>
        <a:lstStyle/>
        <a:p>
          <a:endParaRPr lang="en-US"/>
        </a:p>
      </dgm:t>
    </dgm:pt>
    <dgm:pt modelId="{52819BED-A573-4BDB-9797-F9367DF59915}">
      <dgm:prSet/>
      <dgm:spPr/>
      <dgm:t>
        <a:bodyPr/>
        <a:lstStyle/>
        <a:p>
          <a:r>
            <a:rPr lang="ru-RU"/>
            <a:t>Анализ имеющихся рекомендаций по выбору скорости передвижения машин и динамическим режимам вибровозбудителей рабочих органов, как показал приведеный анализ далеко неоднозначный,  в первую очередь по причине различных условий уплотнения, применяемых  в веденных исследованиях</a:t>
          </a:r>
          <a:endParaRPr lang="en-US"/>
        </a:p>
      </dgm:t>
    </dgm:pt>
    <dgm:pt modelId="{C4E6B147-E6F5-43FE-8E5F-B9E8525D8D6A}" type="parTrans" cxnId="{5CCCC683-AA4E-4A2A-9F5C-D850CE9F2248}">
      <dgm:prSet/>
      <dgm:spPr/>
      <dgm:t>
        <a:bodyPr/>
        <a:lstStyle/>
        <a:p>
          <a:endParaRPr lang="en-US"/>
        </a:p>
      </dgm:t>
    </dgm:pt>
    <dgm:pt modelId="{BF84B26F-4BAC-493C-A39E-8C497F2CF5E2}" type="sibTrans" cxnId="{5CCCC683-AA4E-4A2A-9F5C-D850CE9F2248}">
      <dgm:prSet/>
      <dgm:spPr/>
      <dgm:t>
        <a:bodyPr/>
        <a:lstStyle/>
        <a:p>
          <a:endParaRPr lang="en-US"/>
        </a:p>
      </dgm:t>
    </dgm:pt>
    <dgm:pt modelId="{C8D0B868-16E8-4E2A-A07D-B3412AD8564D}">
      <dgm:prSet/>
      <dgm:spPr/>
      <dgm:t>
        <a:bodyPr/>
        <a:lstStyle/>
        <a:p>
          <a:r>
            <a:rPr lang="ru-RU"/>
            <a:t>Наиболее перспективным направлением развития уплотняющей техники является путь более широкого внедрения в конструкцию машин вибровозбудителей с автоматической системой управления, на базе которого для заданного критерия оптимизации могут подбираться необходимые режимы работы.</a:t>
          </a:r>
          <a:endParaRPr lang="en-US"/>
        </a:p>
      </dgm:t>
    </dgm:pt>
    <dgm:pt modelId="{E7ED73E7-E42A-4FA5-86DA-E46B9B5CA258}" type="parTrans" cxnId="{10E7D2D6-6526-4B52-9AB7-BC7B0BCA0A4D}">
      <dgm:prSet/>
      <dgm:spPr/>
      <dgm:t>
        <a:bodyPr/>
        <a:lstStyle/>
        <a:p>
          <a:endParaRPr lang="en-US"/>
        </a:p>
      </dgm:t>
    </dgm:pt>
    <dgm:pt modelId="{0644401F-F1C0-4B7B-A4EA-824056E6CF6D}" type="sibTrans" cxnId="{10E7D2D6-6526-4B52-9AB7-BC7B0BCA0A4D}">
      <dgm:prSet/>
      <dgm:spPr/>
      <dgm:t>
        <a:bodyPr/>
        <a:lstStyle/>
        <a:p>
          <a:endParaRPr lang="en-US"/>
        </a:p>
      </dgm:t>
    </dgm:pt>
    <dgm:pt modelId="{1ABD56AA-DDE2-4070-B8BD-F3724FF02D9C}" type="pres">
      <dgm:prSet presAssocID="{100BA83A-B981-4C23-930F-6D2F807DB2D1}" presName="linear" presStyleCnt="0">
        <dgm:presLayoutVars>
          <dgm:animLvl val="lvl"/>
          <dgm:resizeHandles val="exact"/>
        </dgm:presLayoutVars>
      </dgm:prSet>
      <dgm:spPr/>
    </dgm:pt>
    <dgm:pt modelId="{3A38DF02-6808-4596-A460-45C342E9BE9D}" type="pres">
      <dgm:prSet presAssocID="{CBD5BD34-AC85-43C2-A040-B8D889425E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61F718-1FE4-47B7-87BB-22DF2FAF9D4C}" type="pres">
      <dgm:prSet presAssocID="{1B9AB6DC-78DF-429E-815A-7CA7E3984B51}" presName="spacer" presStyleCnt="0"/>
      <dgm:spPr/>
    </dgm:pt>
    <dgm:pt modelId="{5F07455A-AFDA-4FDF-8ACD-B46E7474213B}" type="pres">
      <dgm:prSet presAssocID="{52819BED-A573-4BDB-9797-F9367DF599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988A42-50A0-4A21-992A-2E7C983CDB1C}" type="pres">
      <dgm:prSet presAssocID="{BF84B26F-4BAC-493C-A39E-8C497F2CF5E2}" presName="spacer" presStyleCnt="0"/>
      <dgm:spPr/>
    </dgm:pt>
    <dgm:pt modelId="{7344F697-BD76-407F-8008-371D2E86E4AB}" type="pres">
      <dgm:prSet presAssocID="{C8D0B868-16E8-4E2A-A07D-B3412AD856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A722C0C-9A9B-4F44-AE00-E8FE3E4C0CB2}" srcId="{100BA83A-B981-4C23-930F-6D2F807DB2D1}" destId="{CBD5BD34-AC85-43C2-A040-B8D889425EA2}" srcOrd="0" destOrd="0" parTransId="{A97C8701-6A34-4B43-A103-9475A1B1404A}" sibTransId="{1B9AB6DC-78DF-429E-815A-7CA7E3984B51}"/>
    <dgm:cxn modelId="{4321A24A-1B74-495A-82AC-DF00D0045E8A}" type="presOf" srcId="{C8D0B868-16E8-4E2A-A07D-B3412AD8564D}" destId="{7344F697-BD76-407F-8008-371D2E86E4AB}" srcOrd="0" destOrd="0" presId="urn:microsoft.com/office/officeart/2005/8/layout/vList2"/>
    <dgm:cxn modelId="{5CCCC683-AA4E-4A2A-9F5C-D850CE9F2248}" srcId="{100BA83A-B981-4C23-930F-6D2F807DB2D1}" destId="{52819BED-A573-4BDB-9797-F9367DF59915}" srcOrd="1" destOrd="0" parTransId="{C4E6B147-E6F5-43FE-8E5F-B9E8525D8D6A}" sibTransId="{BF84B26F-4BAC-493C-A39E-8C497F2CF5E2}"/>
    <dgm:cxn modelId="{AC997488-2728-42DF-A320-9A0038AA4E71}" type="presOf" srcId="{52819BED-A573-4BDB-9797-F9367DF59915}" destId="{5F07455A-AFDA-4FDF-8ACD-B46E7474213B}" srcOrd="0" destOrd="0" presId="urn:microsoft.com/office/officeart/2005/8/layout/vList2"/>
    <dgm:cxn modelId="{AA349F98-079C-418B-A3F7-4E7B8F83EF70}" type="presOf" srcId="{100BA83A-B981-4C23-930F-6D2F807DB2D1}" destId="{1ABD56AA-DDE2-4070-B8BD-F3724FF02D9C}" srcOrd="0" destOrd="0" presId="urn:microsoft.com/office/officeart/2005/8/layout/vList2"/>
    <dgm:cxn modelId="{10E7D2D6-6526-4B52-9AB7-BC7B0BCA0A4D}" srcId="{100BA83A-B981-4C23-930F-6D2F807DB2D1}" destId="{C8D0B868-16E8-4E2A-A07D-B3412AD8564D}" srcOrd="2" destOrd="0" parTransId="{E7ED73E7-E42A-4FA5-86DA-E46B9B5CA258}" sibTransId="{0644401F-F1C0-4B7B-A4EA-824056E6CF6D}"/>
    <dgm:cxn modelId="{B1504DD8-F762-47DA-9DE2-EBC33B28C1D1}" type="presOf" srcId="{CBD5BD34-AC85-43C2-A040-B8D889425EA2}" destId="{3A38DF02-6808-4596-A460-45C342E9BE9D}" srcOrd="0" destOrd="0" presId="urn:microsoft.com/office/officeart/2005/8/layout/vList2"/>
    <dgm:cxn modelId="{389AFBAF-C507-4F88-AC9A-B8068E0D430F}" type="presParOf" srcId="{1ABD56AA-DDE2-4070-B8BD-F3724FF02D9C}" destId="{3A38DF02-6808-4596-A460-45C342E9BE9D}" srcOrd="0" destOrd="0" presId="urn:microsoft.com/office/officeart/2005/8/layout/vList2"/>
    <dgm:cxn modelId="{8233DFCB-FD07-4B7F-9416-701045F513D6}" type="presParOf" srcId="{1ABD56AA-DDE2-4070-B8BD-F3724FF02D9C}" destId="{2561F718-1FE4-47B7-87BB-22DF2FAF9D4C}" srcOrd="1" destOrd="0" presId="urn:microsoft.com/office/officeart/2005/8/layout/vList2"/>
    <dgm:cxn modelId="{6D7F82C8-91BA-497F-B636-42EFE9FD0F17}" type="presParOf" srcId="{1ABD56AA-DDE2-4070-B8BD-F3724FF02D9C}" destId="{5F07455A-AFDA-4FDF-8ACD-B46E7474213B}" srcOrd="2" destOrd="0" presId="urn:microsoft.com/office/officeart/2005/8/layout/vList2"/>
    <dgm:cxn modelId="{7577DDC6-7F52-4973-9A6B-60C0FFB0C6F6}" type="presParOf" srcId="{1ABD56AA-DDE2-4070-B8BD-F3724FF02D9C}" destId="{0F988A42-50A0-4A21-992A-2E7C983CDB1C}" srcOrd="3" destOrd="0" presId="urn:microsoft.com/office/officeart/2005/8/layout/vList2"/>
    <dgm:cxn modelId="{A2197AE6-9964-4644-B34A-817F901DD9BE}" type="presParOf" srcId="{1ABD56AA-DDE2-4070-B8BD-F3724FF02D9C}" destId="{7344F697-BD76-407F-8008-371D2E86E4A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8DF02-6808-4596-A460-45C342E9BE9D}">
      <dsp:nvSpPr>
        <dsp:cNvPr id="0" name=""/>
        <dsp:cNvSpPr/>
      </dsp:nvSpPr>
      <dsp:spPr>
        <a:xfrm>
          <a:off x="0" y="124476"/>
          <a:ext cx="4005332" cy="2027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Выбор режимов уплотнения грунтов в настоящее время в основном определяется рекомендациями, разработанными отдельными фирмами – производителями уплотняющего оборудования и инженерно-исследовательскими центрами.</a:t>
          </a:r>
          <a:endParaRPr lang="en-US" sz="1500" kern="1200"/>
        </a:p>
      </dsp:txBody>
      <dsp:txXfrm>
        <a:off x="98951" y="223427"/>
        <a:ext cx="3807430" cy="1829122"/>
      </dsp:txXfrm>
    </dsp:sp>
    <dsp:sp modelId="{5F07455A-AFDA-4FDF-8ACD-B46E7474213B}">
      <dsp:nvSpPr>
        <dsp:cNvPr id="0" name=""/>
        <dsp:cNvSpPr/>
      </dsp:nvSpPr>
      <dsp:spPr>
        <a:xfrm>
          <a:off x="0" y="2194701"/>
          <a:ext cx="4005332" cy="2027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Анализ имеющихся рекомендаций по выбору скорости передвижения машин и динамическим режимам вибровозбудителей рабочих органов, как показал приведеный анализ далеко неоднозначный,  в первую очередь по причине различных условий уплотнения, применяемых  в веденных исследованиях</a:t>
          </a:r>
          <a:endParaRPr lang="en-US" sz="1500" kern="1200"/>
        </a:p>
      </dsp:txBody>
      <dsp:txXfrm>
        <a:off x="98951" y="2293652"/>
        <a:ext cx="3807430" cy="1829122"/>
      </dsp:txXfrm>
    </dsp:sp>
    <dsp:sp modelId="{7344F697-BD76-407F-8008-371D2E86E4AB}">
      <dsp:nvSpPr>
        <dsp:cNvPr id="0" name=""/>
        <dsp:cNvSpPr/>
      </dsp:nvSpPr>
      <dsp:spPr>
        <a:xfrm>
          <a:off x="0" y="4264926"/>
          <a:ext cx="4005332" cy="2027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Наиболее перспективным направлением развития уплотняющей техники является путь более широкого внедрения в конструкцию машин вибровозбудителей с автоматической системой управления, на базе которого для заданного критерия оптимизации могут подбираться необходимые режимы работы.</a:t>
          </a:r>
          <a:endParaRPr lang="en-US" sz="1500" kern="1200"/>
        </a:p>
      </dsp:txBody>
      <dsp:txXfrm>
        <a:off x="98951" y="4363877"/>
        <a:ext cx="3807430" cy="1829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5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7BFAC-9BDA-D648-80DA-4EEF99C6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8489" y="1538903"/>
            <a:ext cx="11013743" cy="3264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0" i="0" dirty="0">
                <a:solidFill>
                  <a:srgbClr val="E1E3E6"/>
                </a:solidFill>
                <a:effectLst/>
                <a:latin typeface="-apple-system"/>
              </a:rPr>
              <a:t>Механизированный инструмент. Реализация современных методов обучения в учебном процессе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2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62E67-50BE-4F4B-8EF3-246FFF9F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277" y="91586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Практическое занятие в демонстрационном зале лаборатории корпоративной кафедры ММС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7B7068-5FD6-4B8D-B9D4-92DCC57A8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092" y="175296"/>
            <a:ext cx="15906756" cy="1325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758566-8349-4B00-95F3-D7C0D4CCD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7" y="1265462"/>
            <a:ext cx="7454548" cy="55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F1EBD-B8FD-4929-99FD-983440CB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91" y="107217"/>
            <a:ext cx="10759831" cy="908783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Практическое занятие по бензиновой цепной пиле для железобетона компании STIHL с водяным охлаждением пильной цепи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CF2F5-9A17-4D7F-9CB7-58AC2653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1" y="-71439"/>
            <a:ext cx="12192000" cy="1266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FA4F0-7509-4158-B6AD-DFD7DF4E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355"/>
            <a:ext cx="5681556" cy="37631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401E1C-1C9D-4423-B4F4-6F6A8B1E3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41" y="1932354"/>
            <a:ext cx="5681556" cy="3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3F9D9-2C00-4AC2-91EE-9B0BDB90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169" y="7595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Практическое занятие по строительным пистолетам компании HILTI</a:t>
            </a:r>
            <a:endParaRPr lang="ru-RU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E77ED18-2DD9-4532-AEBB-1ECE2B133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127" y="2075550"/>
            <a:ext cx="5736509" cy="382839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539EB-4DC9-4566-97A8-627CC3105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67" y="105690"/>
            <a:ext cx="12192000" cy="12660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FEA6DD-DCE6-4270-AC21-CF8D535B5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12" y="1482960"/>
            <a:ext cx="7512395" cy="50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08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EB56B3-3A6E-4439-B40F-8B1250311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8796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практических занятий разбито по группам машин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профмодули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 и оборудование для работ по бетону и камню: перфораторы; молотки;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штроборезы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шлифмашины по бетону; установки алмазного бурения; сменная оснастка; алмазные принадлежности;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 и оборудование для работ по металлу: угловые шлифовальные машины; прямые шлифовальные машины; ножницы; монтажные пилы; сменная оснастка;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ручные машины для монтажных работ: шуруповёрты; гайковёрты; ручные машины для вязки арматуры; проволока для вязальных пистолетов;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 для работ по дереву: торцевые пилы, цепные пилы, дисковые пилы, рубанки;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измерительная техника.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C838CA-47BB-49CA-95E5-65C7865F8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D07552-1928-44C0-8890-882944B2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каждой группе машин реализуется: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инструктаж на рабочем месте;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безопасное подключение и отключение машин;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оснастки под обрабатываемый материал для заданных условий работы;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пробных операций;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отдельных операций, входящих в состав сервисного обслуживания: сборка-разборка, смазка и др.;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студентов по вопросам общего устройства машин, их технических характеристик, используемой оснастки для заданных условий работы;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работой сервисных центров ведущих мировых производителей электроинструментов.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6CF244-2424-4DA0-A1A3-33BA84F3F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C65F52-8134-492F-9252-0DE216EEB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00" r="12666"/>
          <a:stretch/>
        </p:blipFill>
        <p:spPr>
          <a:xfrm>
            <a:off x="1689383" y="63512"/>
            <a:ext cx="8930778" cy="6730976"/>
          </a:xfrm>
        </p:spPr>
      </p:pic>
    </p:spTree>
    <p:extLst>
      <p:ext uri="{BB962C8B-B14F-4D97-AF65-F5344CB8AC3E}">
        <p14:creationId xmlns:p14="http://schemas.microsoft.com/office/powerpoint/2010/main" val="281613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640D9-7539-44F7-A670-26BDBC68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1365855"/>
            <a:ext cx="3058623" cy="4969395"/>
          </a:xfrm>
        </p:spPr>
        <p:txBody>
          <a:bodyPr anchor="t">
            <a:normAutofit/>
          </a:bodyPr>
          <a:lstStyle/>
          <a:p>
            <a:r>
              <a:rPr lang="ru-RU" sz="2000" dirty="0"/>
              <a:t>Участие в международных выставках средств малой механизации строительства (МИТЕКС), установление контактов с представителями ведущих фирм с целью задействования их в учебном процессе (</a:t>
            </a:r>
            <a:r>
              <a:rPr lang="en-US" sz="2000" dirty="0"/>
              <a:t>Bosh</a:t>
            </a:r>
            <a:r>
              <a:rPr lang="en-US" sz="2000"/>
              <a:t>, StanlyBlack&amp;Decker, </a:t>
            </a:r>
            <a:r>
              <a:rPr lang="ru-RU" sz="2000"/>
              <a:t>Интерскол, </a:t>
            </a:r>
            <a:r>
              <a:rPr lang="en-US" sz="2000" dirty="0"/>
              <a:t>STIHL, HILTI) </a:t>
            </a:r>
          </a:p>
        </p:txBody>
      </p:sp>
      <p:pic>
        <p:nvPicPr>
          <p:cNvPr id="7" name="Рисунок 6" descr="Изображение выглядит как текст, человек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1BB735C-860E-4687-8A65-27525EE71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r="2" b="20189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5" name="Объект 4" descr="Изображение выглядит как человек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C7B5BD7-B3DF-4F8E-88FF-E1022651C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-2" b="24570"/>
          <a:stretch/>
        </p:blipFill>
        <p:spPr>
          <a:xfrm>
            <a:off x="4639056" y="342900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7995138" y="773721"/>
            <a:ext cx="4196862" cy="6770208"/>
          </a:xfrm>
          <a:prstGeom prst="rect">
            <a:avLst/>
          </a:prstGeom>
        </p:spPr>
        <p:txBody>
          <a:bodyPr lIns="121920" tIns="60960" rIns="121920" bIns="60960" numCol="1" spcCol="360000"/>
          <a:lstStyle/>
          <a:p>
            <a:r>
              <a:rPr lang="ru-RU" sz="2400" dirty="0"/>
              <a:t>Руководитель корпоративной кафедры А. Н. Дроздов и зав. лабораторией Д. В. Фёдоров с президентом Российской ассоциации производителей электроинструмента (РАТПЭ) Б. Г. Гольдштейном (второй справа) и техническим директором ЗАО «</a:t>
            </a:r>
            <a:r>
              <a:rPr lang="ru-RU" sz="2400" dirty="0" err="1"/>
              <a:t>Интерскол</a:t>
            </a:r>
            <a:r>
              <a:rPr lang="ru-RU" sz="2400" dirty="0"/>
              <a:t>» Ф. М. </a:t>
            </a:r>
            <a:r>
              <a:rPr lang="ru-RU" sz="2400" dirty="0" err="1"/>
              <a:t>Муталовым</a:t>
            </a:r>
            <a:r>
              <a:rPr lang="ru-RU" sz="2400" dirty="0"/>
              <a:t> (второй слева) на международной выставке электроинструмента MITEX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7A258-2A57-41EC-92D8-A0030C213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5" y="844061"/>
            <a:ext cx="7740212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8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038915-693C-4B64-916D-6BCFFBA1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816" y="911041"/>
            <a:ext cx="3929184" cy="5035917"/>
          </a:xfrm>
        </p:spPr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Руководитель корпоративной кафедры А. Н. Дроздов и зав. лабораторией Д. В. Фёдоров с председателем совета директоров группы 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Интерскол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 Валерием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Лотиным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международной выставке электроинструмента MITEX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86E27A-95F2-4D97-966E-9F79ABEF8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9" y="761999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8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E4737-7259-453B-A7B2-C830B61D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120" y="-184335"/>
            <a:ext cx="10515600" cy="1325563"/>
          </a:xfrm>
        </p:spPr>
        <p:txBody>
          <a:bodyPr/>
          <a:lstStyle/>
          <a:p>
            <a:r>
              <a:rPr lang="ru-RU" dirty="0"/>
              <a:t>Научно-исследовательская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D6D0B-9765-47A5-8007-5D22AA6D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96" y="812814"/>
            <a:ext cx="10515600" cy="1089794"/>
          </a:xfrm>
        </p:spPr>
        <p:txBody>
          <a:bodyPr/>
          <a:lstStyle/>
          <a:p>
            <a:r>
              <a:rPr lang="ru-RU" dirty="0"/>
              <a:t>Исследование и разработка методики проектирования коллекторных </a:t>
            </a:r>
            <a:r>
              <a:rPr lang="ru-RU" dirty="0" err="1"/>
              <a:t>электодвигателей</a:t>
            </a:r>
            <a:r>
              <a:rPr lang="ru-RU" dirty="0"/>
              <a:t> с двойной изоляцией.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65C70-A4D4-4F28-80C1-875E7166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78D0B-8617-4FF7-B730-B24FA559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3" t="30912" r="3790" b="15994"/>
          <a:stretch/>
        </p:blipFill>
        <p:spPr bwMode="auto">
          <a:xfrm>
            <a:off x="0" y="1569734"/>
            <a:ext cx="6236826" cy="50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B49DBFD-4A7C-447C-B16D-A46E0B75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66" y="1828814"/>
            <a:ext cx="5901134" cy="45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1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2C9B68-0DFF-49BC-AB24-2623AA2B0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начале 2011 г для реализации программы развития «МГСУ», как национального исследовательского университета началась реализация ряда проектов. </a:t>
            </a:r>
          </a:p>
          <a:p>
            <a:r>
              <a:rPr lang="ru-RU" dirty="0"/>
              <a:t>Одним из них был проект по развитию средств малой механизации строительства. Для его реализации была организована корпоративная кафедра «Малая </a:t>
            </a:r>
            <a:r>
              <a:rPr lang="ru-RU"/>
              <a:t>Механизация Строительства» </a:t>
            </a:r>
            <a:r>
              <a:rPr lang="ru-RU" dirty="0"/>
              <a:t>и открыт Федеральный проект «Создание лаборатории и сервисно-обучающего центра СММ». Его реализация осуществлялась при участии РАТПЭ и ЗАО </a:t>
            </a:r>
            <a:r>
              <a:rPr lang="ru-RU" dirty="0" err="1"/>
              <a:t>Интерскол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41F2AA-DCC0-4759-9A2C-CF2CAF9DB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8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2A0ECC-415D-4B1F-9F42-EFD9E7C23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5" y="-12805"/>
            <a:ext cx="6577197" cy="67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6470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E422339-2F71-4CA5-9807-D908FDA67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2A03A0-5C66-4266-88A8-E0EBABA3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467143" y="1687061"/>
            <a:ext cx="5084133" cy="3660576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6" name="Объект 2">
            <a:extLst>
              <a:ext uri="{FF2B5EF4-FFF2-40B4-BE49-F238E27FC236}">
                <a16:creationId xmlns:a16="http://schemas.microsoft.com/office/drawing/2014/main" id="{78CECFF5-CEB7-4965-BB90-5F0BF65C27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13082" y="345212"/>
          <a:ext cx="4005332" cy="6416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0108F1-500C-4974-AC93-3BE15A88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7" y="923066"/>
            <a:ext cx="3805217" cy="5212627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7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E30A4E-1C46-41AD-9388-4B3444AA20D9}"/>
              </a:ext>
            </a:extLst>
          </p:cNvPr>
          <p:cNvSpPr txBox="1"/>
          <p:nvPr/>
        </p:nvSpPr>
        <p:spPr>
          <a:xfrm>
            <a:off x="8672448" y="942538"/>
            <a:ext cx="3649400" cy="5052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Принципиальная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автоматического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регулирования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режимов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работы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виброударных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грунтоуплотняющих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машин</a:t>
            </a: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DCB7BD-88A1-4DCE-8BFE-E2D665908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r="1" b="13480"/>
          <a:stretch/>
        </p:blipFill>
        <p:spPr bwMode="auto">
          <a:xfrm rot="16200000">
            <a:off x="2153696" y="-234907"/>
            <a:ext cx="4808332" cy="71632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4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00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1656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1976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F43E7-F375-4578-89C7-19064C7E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2363"/>
            <a:ext cx="9144000" cy="25215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Ручные машины ударного действия ( для бурения, отбойки, затяжки резьбовых соединений, забивки крепежа)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AC6AB2-E726-4AC3-950E-83793DC3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633728"/>
            <a:ext cx="9144000" cy="94433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Разработка уточнённых моделей машин и их реализация с помощью системы Mathcad.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5495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232DD-190B-48AD-AEE8-79C4E3102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2D4807-62B5-42D9-B3AD-4C544AAF1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502" y="779086"/>
            <a:ext cx="9048424" cy="59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2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578076-200D-46EC-AD31-CA9805C92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74990-4ACE-4FBF-84C5-D80F7370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805" y="430832"/>
            <a:ext cx="8719946" cy="10160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 влияния утечек воздуха в рабочей камере электрических ручных машин ударного действия.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154" name="Рисунок 33" descr="1">
            <a:extLst>
              <a:ext uri="{FF2B5EF4-FFF2-40B4-BE49-F238E27FC236}">
                <a16:creationId xmlns:a16="http://schemas.microsoft.com/office/drawing/2014/main" id="{4071B16C-28A6-46B9-94F3-7F662EEC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9" b="7016"/>
          <a:stretch>
            <a:fillRect/>
          </a:stretch>
        </p:blipFill>
        <p:spPr bwMode="auto">
          <a:xfrm>
            <a:off x="243677" y="1311973"/>
            <a:ext cx="5113338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Рисунок 34" descr="2">
            <a:extLst>
              <a:ext uri="{FF2B5EF4-FFF2-40B4-BE49-F238E27FC236}">
                <a16:creationId xmlns:a16="http://schemas.microsoft.com/office/drawing/2014/main" id="{9509DBA3-2E6A-4C40-AAF0-FB9477EE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7" y="4287733"/>
            <a:ext cx="5940425" cy="1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Рисунок 30" descr="4">
            <a:extLst>
              <a:ext uri="{FF2B5EF4-FFF2-40B4-BE49-F238E27FC236}">
                <a16:creationId xmlns:a16="http://schemas.microsoft.com/office/drawing/2014/main" id="{D9AFCAAB-DE31-4538-B9DB-91CD81DD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57" y="927918"/>
            <a:ext cx="59356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6432EF1F-60B8-4FC9-866E-0DB4D5D1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73" y="10671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Отразим исходные данные рассматриваемого расчета.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90111B2-051F-4C83-A119-E0CAF3CA2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7534" y="38389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Далее показаны осциллограммы результатов расчётов: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7BC25292-D3D7-47A4-8618-E7FCE0F54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047" y="5885725"/>
            <a:ext cx="63531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СКУВ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бойкового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при мгновенном выравнивании давления (первый случай)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B932D63-7700-4DDE-9547-F4484CB66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810" y="2413628"/>
            <a:ext cx="56717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СКУВ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бойкового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при линейной зависимости площади от координаты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151A46-ADB2-446E-924C-BD0E75566374}"/>
              </a:ext>
            </a:extLst>
          </p:cNvPr>
          <p:cNvSpPr txBox="1"/>
          <p:nvPr/>
        </p:nvSpPr>
        <p:spPr>
          <a:xfrm>
            <a:off x="6546779" y="3332126"/>
            <a:ext cx="5543805" cy="2924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Возможность получения уточнения форм и параметров ударных импульсов в рабочем режиме дают реальные траектории перемещения ударника в периоды перехода с режима холостого хода на ударный.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Возможность взаимного анализа траектории ударника и поршня с целью рационального выбора координат размещения отверстий и каналов СКУВ создает предпосылки для дальнейшего уточнения модели компрессионно-вакуумного ударного механизма.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Учет  влияния волновых эффектов в процессе забивки стержней в грунт при устройстве заземления.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Описание: Фрагмент">
            <a:extLst>
              <a:ext uri="{FF2B5EF4-FFF2-40B4-BE49-F238E27FC236}">
                <a16:creationId xmlns:a16="http://schemas.microsoft.com/office/drawing/2014/main" id="{FD7D1C2F-6DFF-40A2-B102-B3D48F61A6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0" y="619168"/>
            <a:ext cx="3284452" cy="552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61830-B235-4ADF-8E34-BC443E5B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316454"/>
            <a:ext cx="7739098" cy="3747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B81B4E-9783-46CA-BC60-B74A6E5ECF6B}"/>
              </a:ext>
            </a:extLst>
          </p:cNvPr>
          <p:cNvSpPr txBox="1"/>
          <p:nvPr/>
        </p:nvSpPr>
        <p:spPr>
          <a:xfrm>
            <a:off x="4038604" y="3955652"/>
            <a:ext cx="6095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ищется при начальных и краевых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1504672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DE72-C654-434E-930E-1497D620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Ручные гидроимпульсные гайковёрты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25C40E-B40F-461B-B776-FC867EE4D30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284" r="146" b="-2"/>
          <a:stretch/>
        </p:blipFill>
        <p:spPr bwMode="auto">
          <a:xfrm>
            <a:off x="644652" y="722376"/>
            <a:ext cx="6263640" cy="5413248"/>
          </a:xfrm>
          <a:prstGeom prst="rect">
            <a:avLst/>
          </a:prstGeom>
          <a:noFill/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5BC40-0AA3-4F96-9632-84D6DD450010}"/>
              </a:ext>
            </a:extLst>
          </p:cNvPr>
          <p:cNvSpPr txBox="1"/>
          <p:nvPr/>
        </p:nvSpPr>
        <p:spPr>
          <a:xfrm>
            <a:off x="8045753" y="2438401"/>
            <a:ext cx="3667036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1 – шпиндель;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2 – корпус;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3 – лопатки;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4 – обойма с радиатором;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5 – пазы;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6 – рабочая камера;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7 – уплотняющий выступ корпуса;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8 – перепускной клапан;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9 – выемка;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10 – рабочая пружина;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11 – каналы перепускного клапана</a:t>
            </a:r>
            <a:endParaRPr lang="en-US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2CB4D-1ED3-446E-AB49-82A9D5CB9DF0}"/>
              </a:ext>
            </a:extLst>
          </p:cNvPr>
          <p:cNvSpPr txBox="1"/>
          <p:nvPr/>
        </p:nvSpPr>
        <p:spPr>
          <a:xfrm>
            <a:off x="-253203" y="6382955"/>
            <a:ext cx="1043051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четырехкамерного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гидроимпульсного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механизма лопаточного типа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4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64503"/>
          </a:xfrm>
        </p:spPr>
        <p:txBody>
          <a:bodyPr>
            <a:normAutofit/>
          </a:bodyPr>
          <a:lstStyle/>
          <a:p>
            <a:r>
              <a:rPr lang="ru-RU" sz="3600" b="1" dirty="0"/>
              <a:t>Преимущества гидроимпульсных гайковертов</a:t>
            </a:r>
            <a:br>
              <a:rPr lang="ru-RU" sz="2800" b="1" dirty="0"/>
            </a:br>
            <a:r>
              <a:rPr lang="ru-RU" sz="2200" b="1" dirty="0">
                <a:solidFill>
                  <a:srgbClr val="FF0000"/>
                </a:solidFill>
              </a:rPr>
              <a:t>А. Повышенная надежность деталей = сниженная стоимость обслуживания</a:t>
            </a:r>
          </a:p>
        </p:txBody>
      </p:sp>
      <p:pic>
        <p:nvPicPr>
          <p:cNvPr id="1026" name="Picture 2" descr="C:\Users\Лена\Desktop\Новый точечный рисун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77" y="1211360"/>
            <a:ext cx="8581058" cy="29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62788" y="1164503"/>
            <a:ext cx="1627049" cy="9144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Импульсный гайковерты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89365" y="2507503"/>
            <a:ext cx="1627049" cy="9144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Ударные гайковерты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9982" y="3913322"/>
            <a:ext cx="2016224" cy="5040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Стоимость машины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55024" y="1213141"/>
            <a:ext cx="2016224" cy="51929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Стоимость обслуживания</a:t>
            </a:r>
          </a:p>
        </p:txBody>
      </p:sp>
      <p:cxnSp>
        <p:nvCxnSpPr>
          <p:cNvPr id="11" name="Прямая соединительная линия 10"/>
          <p:cNvCxnSpPr>
            <a:stCxn id="10" idx="1"/>
          </p:cNvCxnSpPr>
          <p:nvPr/>
        </p:nvCxnSpPr>
        <p:spPr>
          <a:xfrm flipH="1">
            <a:off x="6744072" y="1472787"/>
            <a:ext cx="910952" cy="267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10" idx="1"/>
          </p:cNvCxnSpPr>
          <p:nvPr/>
        </p:nvCxnSpPr>
        <p:spPr>
          <a:xfrm flipH="1">
            <a:off x="6960096" y="1472786"/>
            <a:ext cx="694928" cy="14936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863754" y="1740252"/>
            <a:ext cx="936103" cy="21730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856206" y="3217992"/>
            <a:ext cx="583610" cy="68422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303912" y="3902217"/>
            <a:ext cx="2351112" cy="43150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Полная стоимость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9364" y="4581128"/>
            <a:ext cx="8581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* В то время, как ударные механизмы гайковертов представляют собой  ударную пару типа металл – металл, в гидроимпульсных аналогах передача крутящего усилия осуществляется через гидравлическую среду, за счет чего существенно повышается надежность  компонентов привода. Кроме того, отсутствует рабочая пружина.</a:t>
            </a:r>
          </a:p>
        </p:txBody>
      </p:sp>
    </p:spTree>
    <p:extLst>
      <p:ext uri="{BB962C8B-B14F-4D97-AF65-F5344CB8AC3E}">
        <p14:creationId xmlns:p14="http://schemas.microsoft.com/office/powerpoint/2010/main" val="791795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64503"/>
          </a:xfrm>
        </p:spPr>
        <p:txBody>
          <a:bodyPr>
            <a:normAutofit/>
          </a:bodyPr>
          <a:lstStyle/>
          <a:p>
            <a:r>
              <a:rPr lang="ru-RU" sz="3600" b="1" dirty="0"/>
              <a:t>Преимущества гидроимпульсных гайковертов</a:t>
            </a:r>
            <a:br>
              <a:rPr lang="ru-RU" sz="2800" b="1" dirty="0"/>
            </a:br>
            <a:r>
              <a:rPr lang="ru-RU" sz="2200" b="1" dirty="0">
                <a:solidFill>
                  <a:srgbClr val="FF0000"/>
                </a:solidFill>
              </a:rPr>
              <a:t>Б. Сниженный уровень вибрации и шума = улучшенная эргономика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0" y="49190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* Данные вибрационных и шумовых сравнительных испытаний пневматического гайковерта с гидроимпульсным</a:t>
            </a:r>
            <a:r>
              <a:rPr lang="en-US" sz="2400" dirty="0"/>
              <a:t> (impulse)</a:t>
            </a:r>
            <a:r>
              <a:rPr lang="ru-RU" sz="2400" dirty="0"/>
              <a:t> и ударным</a:t>
            </a:r>
            <a:r>
              <a:rPr lang="en-US" sz="2400" dirty="0"/>
              <a:t> (impact)</a:t>
            </a:r>
            <a:r>
              <a:rPr lang="ru-RU" sz="2400" dirty="0"/>
              <a:t> исполнительным механизмом (</a:t>
            </a:r>
            <a:r>
              <a:rPr lang="en-US" sz="2400" dirty="0"/>
              <a:t>Yokota</a:t>
            </a:r>
            <a:r>
              <a:rPr lang="ru-RU" sz="2400" dirty="0"/>
              <a:t>). Эффект достигается в том числе за счет отсутствия осевой составляющей реакции на рукоятке</a:t>
            </a:r>
          </a:p>
        </p:txBody>
      </p:sp>
      <p:pic>
        <p:nvPicPr>
          <p:cNvPr id="2050" name="Picture 2" descr="C:\Users\Лена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85" y="1008139"/>
            <a:ext cx="8025831" cy="38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1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603F24-1361-47E0-A23B-56A1DE61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354"/>
            <a:ext cx="10515600" cy="5895609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Ручные машины (РМ) представляют собой отдельный подкласс в классификационной структуре строительных машин. В отличие от других обобщённых подклассов строительной техники, выделяемых по признакам: вид выполняемых работ и вид обрабатываемого материала (подъёмно-транспортные машины, машины для бетонных, земляных работ и другие), РМ характеризуют их особым конструктивным исполнением, где сами РМ являются, в прямом смысле, продолжением руки оператора.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208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64503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Преимущества гидроимпульсных гайковертов</a:t>
            </a:r>
            <a:br>
              <a:rPr lang="ru-RU" sz="2800" b="1" dirty="0"/>
            </a:br>
            <a:r>
              <a:rPr lang="ru-RU" sz="2200" b="1" dirty="0">
                <a:solidFill>
                  <a:srgbClr val="FF0000"/>
                </a:solidFill>
              </a:rPr>
              <a:t>В. Увеличенная точность момента = возможность осуществлять тарированную затяжку резьбовых соединений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18167" y="5375687"/>
            <a:ext cx="8581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* Меньшее отклонение развиваемого момента от заданного значения в </a:t>
            </a:r>
            <a:r>
              <a:rPr lang="ru-RU" sz="2400" dirty="0" err="1"/>
              <a:t>гидроимпульсном</a:t>
            </a:r>
            <a:r>
              <a:rPr lang="ru-RU" sz="2400" dirty="0"/>
              <a:t> гайковерте достигается за счет постоянства величины ударного импульса каждого рабочего цикла</a:t>
            </a:r>
          </a:p>
        </p:txBody>
      </p:sp>
      <p:pic>
        <p:nvPicPr>
          <p:cNvPr id="3074" name="Picture 2" descr="C:\Users\Лена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37750"/>
            <a:ext cx="9170105" cy="41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94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64503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Преимущества гидроимпульсных гайковертов</a:t>
            </a:r>
            <a:br>
              <a:rPr lang="ru-RU" sz="2800" b="1" dirty="0"/>
            </a:br>
            <a:r>
              <a:rPr lang="ru-RU" sz="2200" b="1" dirty="0">
                <a:solidFill>
                  <a:srgbClr val="FF0000"/>
                </a:solidFill>
              </a:rPr>
              <a:t>Г. Возможность легкой настройки предельного момента = широкий диапазон </a:t>
            </a:r>
            <a:r>
              <a:rPr lang="ru-RU" sz="2200" b="1" dirty="0" err="1">
                <a:solidFill>
                  <a:srgbClr val="FF0000"/>
                </a:solidFill>
              </a:rPr>
              <a:t>резьб</a:t>
            </a:r>
            <a:r>
              <a:rPr lang="ru-RU" sz="2200" b="1" dirty="0">
                <a:solidFill>
                  <a:srgbClr val="FF0000"/>
                </a:solidFill>
              </a:rPr>
              <a:t> затягиваемых соединений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18167" y="5375688"/>
            <a:ext cx="858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* Настройка крутящего момента осуществляется путем ограничения максимального давления жидкости посредством перепускного клапана</a:t>
            </a:r>
          </a:p>
        </p:txBody>
      </p:sp>
      <p:pic>
        <p:nvPicPr>
          <p:cNvPr id="4098" name="Picture 2" descr="C:\Users\Лена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36" y="1124744"/>
            <a:ext cx="6870121" cy="19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ена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3285064"/>
            <a:ext cx="7001125" cy="19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39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8FC479-D3B5-4871-AA89-3C970FC53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429"/>
          <a:stretch/>
        </p:blipFill>
        <p:spPr>
          <a:xfrm>
            <a:off x="2914639" y="150174"/>
            <a:ext cx="5321796" cy="39912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A1D724-A165-48FC-AB90-FBFD36158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45"/>
          <a:stretch/>
        </p:blipFill>
        <p:spPr>
          <a:xfrm>
            <a:off x="3011141" y="4267755"/>
            <a:ext cx="5135084" cy="24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9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FCD10-047E-482C-A3B4-E1868E52D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4525-39E1-498C-8D2E-DC7E35D0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31" y="-217138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345EC-B91A-43EB-8166-1DF240EB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04" y="801999"/>
            <a:ext cx="10515600" cy="70527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Основные результаты работ отражены в учебниках, учебных пособиях и монографиях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E85F965-9144-4CA3-942D-8550A9FC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2" y="1407323"/>
            <a:ext cx="2301771" cy="319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6D4B49A-B953-4489-AE68-9D5D99DC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6691" y="1817240"/>
            <a:ext cx="3199371" cy="228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52A0209F-50DE-449E-8D9C-76BA5F08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667" y="1154637"/>
            <a:ext cx="2281871" cy="32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3BAFDA93-69B1-4965-BA83-0C89F86D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78" y="1154637"/>
            <a:ext cx="2166380" cy="31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DAD5D746-BF29-4AFE-B463-A65F438F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31" y="1154637"/>
            <a:ext cx="2277439" cy="31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1F28165-579A-4F0A-8139-65D505FA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86" y="3545034"/>
            <a:ext cx="2329055" cy="3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BFDA4214-CDA2-4ACF-95EB-F274193A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27" y="3493991"/>
            <a:ext cx="2359019" cy="33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id="{983217CA-1278-4A52-A599-7DC474C8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80" y="3491728"/>
            <a:ext cx="2349450" cy="32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44258-FCC6-45A5-BB7C-B812B921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307" y="-154782"/>
            <a:ext cx="10515600" cy="1325563"/>
          </a:xfrm>
        </p:spPr>
        <p:txBody>
          <a:bodyPr/>
          <a:lstStyle/>
          <a:p>
            <a:r>
              <a:rPr lang="ru-RU" dirty="0"/>
              <a:t>Список литературы: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663668-767C-4ABC-A964-B4889B40B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0802"/>
            <a:ext cx="10515600" cy="5246161"/>
          </a:xfrm>
        </p:spPr>
        <p:txBody>
          <a:bodyPr>
            <a:normAutofit fontScale="85000" lnSpcReduction="20000"/>
          </a:bodyPr>
          <a:lstStyle/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А.Ф.Тихонов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С.Л.Демидов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А.Н.Дроздов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Автоматизация строительных и дорожных машин. Учебное пособие. М.:МГСУ 2013. 252 с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 Средства малой механизации строительства – резервы повышения эффективности строительных технологий // Журнал Строительные и дорожные машины. 2020. № 9. С. 8-15.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 Реализация современных методов обучения в учебных процессах // Журнал Строительные и дорожные машины. 2019. № 9. С. 49-54.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 Строительные машины и оборудование: учебник для студентов, обучающихся по направлению «Строительство». М.: Академия, 2012. - 445 с.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Н., Кудрявцев Е. М. Строительные машины и оборудование: практикум. М.: Академия, 2012. - 173 с.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Н.,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Кошкарёв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В. Основы устройства и безопасной эксплуатации строительных машин. М.: МГСУ, 2007. – 65 с.</a:t>
            </a:r>
          </a:p>
          <a:p>
            <a:pPr algn="just">
              <a:lnSpc>
                <a:spcPct val="107000"/>
              </a:lnSpc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Дроздов А. Н. «Ручные машины» серия статей в российской архитектурно-строительной энциклопедии. Том </a:t>
            </a: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«Стройиндустрия, строительные материалы, технология и организация производства работ» строительные машины и оборудование. Гл. редактор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Басин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В., отв. редакторы Волков Д. П., Полтавцев С. Н.,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Цай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Н.   М.: «Триада», 1995. – 496 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Алёшин Н. И. «Строительно-отделочные машины» серия статей в российской архитектурно-строительной энциклопедии. Том </a:t>
            </a: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«Стройиндустрия, строительные материалы, технология и организация производства работ» строительные машины и оборудование. Гл. редактор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Басин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В., отв. редакторы Волков Д. П., Полтавцев С. Н.,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Цай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Н.   М.: «Триада», 1995. – 496 с.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2B7B2-CD2F-408D-89A9-B46E913E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36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92CA2-FBFE-ED45-9F76-B0BA3B08E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7D2D89-075D-D14E-A12D-DD5A7A88E4E9}"/>
              </a:ext>
            </a:extLst>
          </p:cNvPr>
          <p:cNvSpPr txBox="1">
            <a:spLocks/>
          </p:cNvSpPr>
          <p:nvPr/>
        </p:nvSpPr>
        <p:spPr>
          <a:xfrm>
            <a:off x="0" y="2835729"/>
            <a:ext cx="12192000" cy="1186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ru-RU" sz="4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>
              <a:lnSpc>
                <a:spcPct val="100000"/>
              </a:lnSpc>
            </a:pPr>
            <a:r>
              <a:rPr lang="ru-RU" altLang="ru-RU" sz="4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0687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1600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 descr="Изображение выглядит как текст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9953B91D-A86E-43DA-93ED-B232728047E1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9" r="1" b="18146"/>
          <a:stretch/>
        </p:blipFill>
        <p:spPr bwMode="auto">
          <a:xfrm>
            <a:off x="20" y="1016000"/>
            <a:ext cx="8133032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B5239E4-9FA5-49C5-8799-3B199774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DFDEC-31D7-4342-AEC4-737E09E18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1907540"/>
            <a:ext cx="6511822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9CBBC3-EB60-7240-97DD-7CCECAB153FC}"/>
              </a:ext>
            </a:extLst>
          </p:cNvPr>
          <p:cNvSpPr txBox="1">
            <a:spLocks/>
          </p:cNvSpPr>
          <p:nvPr/>
        </p:nvSpPr>
        <p:spPr>
          <a:xfrm>
            <a:off x="1078991" y="3414339"/>
            <a:ext cx="5452437" cy="340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текст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C1DD5039-4341-42E6-8508-5961C4A63CD2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8706"/>
          <a:stretch/>
        </p:blipFill>
        <p:spPr>
          <a:xfrm>
            <a:off x="8133052" y="1016000"/>
            <a:ext cx="4058948" cy="25901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внутренни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0ECBCCC1-44B4-4EC2-83B5-2E70E07B82C3}"/>
              </a:ext>
            </a:extLst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r="11422" b="-2"/>
          <a:stretch/>
        </p:blipFill>
        <p:spPr>
          <a:xfrm>
            <a:off x="8133051" y="3606171"/>
            <a:ext cx="4058949" cy="426782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22785E-F089-4541-86A5-62E5E9EE2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3613702"/>
            <a:ext cx="4065305" cy="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E36351-821E-4F14-92E9-005C8A9D6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101216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5835E3-5643-5244-B255-1CA562659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7D87EB4B-1229-B848-8124-34A6F7BD818E}"/>
              </a:ext>
            </a:extLst>
          </p:cNvPr>
          <p:cNvSpPr txBox="1">
            <a:spLocks/>
          </p:cNvSpPr>
          <p:nvPr/>
        </p:nvSpPr>
        <p:spPr>
          <a:xfrm>
            <a:off x="590881" y="1371600"/>
            <a:ext cx="11116259" cy="4766553"/>
          </a:xfrm>
          <a:prstGeom prst="rect">
            <a:avLst/>
          </a:prstGeom>
        </p:spPr>
        <p:txBody>
          <a:bodyPr lIns="121920" tIns="60960" rIns="121920" bIns="60960" numCol="3" spcCol="360000"/>
          <a:lstStyle/>
          <a:p>
            <a:endParaRPr lang="ru-RU" sz="12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AE570-9782-40FC-AD72-1173DF160060}"/>
              </a:ext>
            </a:extLst>
          </p:cNvPr>
          <p:cNvSpPr txBox="1"/>
          <p:nvPr/>
        </p:nvSpPr>
        <p:spPr>
          <a:xfrm>
            <a:off x="777027" y="2157665"/>
            <a:ext cx="62931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 typeface="Arial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Подготовка молодых специалистов в области создания, сервисного обслуживания и эффективного использования СММ строительства, осуществляемая, в том числе, через целевую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доподготовку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старшекурсников.</a:t>
            </a:r>
          </a:p>
          <a:p>
            <a:pPr algn="just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•  Формирование навыков эффективного использования СММ у выпускников строительных специальностей путем проведения фронтальных лабораторных и практических занятий и практик на базе учебно-испытательной лаборатории 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демонстрационного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комлпекс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кафедры;</a:t>
            </a:r>
          </a:p>
          <a:p>
            <a:pPr algn="just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•   Использование современной лабораторной базы и демонстрационного комплекса для наглядной демонстрации новых видов СММ строительства;</a:t>
            </a:r>
          </a:p>
          <a:p>
            <a:pPr algn="just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sym typeface="Symbol"/>
              </a:rPr>
              <a:t>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   Проведение их испытаний и научно-исследовательских работ;</a:t>
            </a:r>
          </a:p>
          <a:p>
            <a:pPr algn="just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•    Участие в реализации инновационных разработок СММ строительства с ведущими фирмами производителями.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87BB7-C2E4-43A3-89FF-7068573ED128}"/>
              </a:ext>
            </a:extLst>
          </p:cNvPr>
          <p:cNvSpPr txBox="1"/>
          <p:nvPr/>
        </p:nvSpPr>
        <p:spPr>
          <a:xfrm>
            <a:off x="2398762" y="285524"/>
            <a:ext cx="8073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Основные задачи кафедры (совместно с базовой кафедрой МС):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44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9A35411-0EE2-4606-843D-30DD6958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Объект 10" descr="Изображение выглядит как текст, снимок экрана, внутренни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87C798C7-84DE-4EE7-8D98-6CB5416DC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78"/>
          <a:stretch/>
        </p:blipFill>
        <p:spPr>
          <a:xfrm>
            <a:off x="-3047" y="69708"/>
            <a:ext cx="4004329" cy="2756429"/>
          </a:xfrm>
          <a:prstGeom prst="rect">
            <a:avLst/>
          </a:prstGeom>
        </p:spPr>
      </p:pic>
      <p:pic>
        <p:nvPicPr>
          <p:cNvPr id="22" name="Объект 5">
            <a:extLst>
              <a:ext uri="{FF2B5EF4-FFF2-40B4-BE49-F238E27FC236}">
                <a16:creationId xmlns:a16="http://schemas.microsoft.com/office/drawing/2014/main" id="{934AC2AB-8AF8-4F81-B8BB-79470DD091E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3957" t="40076" r="35399" b="26718"/>
          <a:stretch/>
        </p:blipFill>
        <p:spPr bwMode="auto">
          <a:xfrm>
            <a:off x="112518" y="3429000"/>
            <a:ext cx="3690875" cy="25245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D82C11-413A-41A9-ADBD-873DE9CEB0E6}"/>
              </a:ext>
            </a:extLst>
          </p:cNvPr>
          <p:cNvPicPr/>
          <p:nvPr/>
        </p:nvPicPr>
        <p:blipFill rotWithShape="1">
          <a:blip r:embed="rId4" cstate="print"/>
          <a:srcRect r="-3" b="2725"/>
          <a:stretch/>
        </p:blipFill>
        <p:spPr bwMode="auto">
          <a:xfrm>
            <a:off x="3936844" y="43641"/>
            <a:ext cx="3964720" cy="3002174"/>
          </a:xfrm>
          <a:prstGeom prst="rect">
            <a:avLst/>
          </a:prstGeom>
          <a:noFill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989ED7-B58B-49BD-A095-B3BABA6C9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142" y="3808981"/>
            <a:ext cx="3846884" cy="2163872"/>
          </a:xfrm>
          <a:prstGeom prst="rect">
            <a:avLst/>
          </a:prstGeom>
        </p:spPr>
      </p:pic>
      <p:sp>
        <p:nvSpPr>
          <p:cNvPr id="44" name="Freeform 6">
            <a:extLst>
              <a:ext uri="{FF2B5EF4-FFF2-40B4-BE49-F238E27FC236}">
                <a16:creationId xmlns:a16="http://schemas.microsoft.com/office/drawing/2014/main" id="{F0635F50-873F-429B-A47B-01987BE81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41D050CA-E613-4479-9147-D0B3C94F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A71E2B72-D29B-4AB9-8D70-6C8C71DF5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7C99C-6859-4D35-B2FE-8F9DB0786F6E}"/>
              </a:ext>
            </a:extLst>
          </p:cNvPr>
          <p:cNvSpPr txBox="1"/>
          <p:nvPr/>
        </p:nvSpPr>
        <p:spPr>
          <a:xfrm>
            <a:off x="7812799" y="2244353"/>
            <a:ext cx="3264916" cy="2660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Виды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лабораторных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работ</a:t>
            </a:r>
            <a:r>
              <a:rPr lang="en-US" sz="1900" dirty="0">
                <a:solidFill>
                  <a:srgbClr val="FFFFFF"/>
                </a:solidFill>
              </a:rPr>
              <a:t>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Определение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виброционных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характеристик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ручных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машин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Определение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энергии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единичного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удара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ручных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машин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ударного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типа</a:t>
            </a: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E77A619-B358-4FA1-8190-C3A0F00C0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3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5248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101600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61DF5A-900E-44C3-AE2C-2A2FFF9912D2}"/>
              </a:ext>
            </a:extLst>
          </p:cNvPr>
          <p:cNvPicPr/>
          <p:nvPr/>
        </p:nvPicPr>
        <p:blipFill rotWithShape="1">
          <a:blip r:embed="rId2" cstate="print"/>
          <a:srcRect t="732" r="2" b="2149"/>
          <a:stretch/>
        </p:blipFill>
        <p:spPr bwMode="auto">
          <a:xfrm>
            <a:off x="1" y="1016000"/>
            <a:ext cx="5681097" cy="415192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  <a:noFill/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CB0DA2D-1B32-0C47-8E90-3FCEFBA5DEF3}"/>
              </a:ext>
            </a:extLst>
          </p:cNvPr>
          <p:cNvSpPr txBox="1">
            <a:spLocks/>
          </p:cNvSpPr>
          <p:nvPr/>
        </p:nvSpPr>
        <p:spPr>
          <a:xfrm>
            <a:off x="6363680" y="1549840"/>
            <a:ext cx="5343460" cy="35781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Кафедра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Механизация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строительства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» НИУ МГСУ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продолжает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работать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в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части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реализации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концепции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развития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учебных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дисциплин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в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части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широкого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внедрения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в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учебный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процесс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использования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возможностей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вычислительной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техники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использования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программного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обеспечения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реализованы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некоторые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лабораторные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работы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с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использованием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программного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обеспечение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NATIONAL INSTRUMENTS и, в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частности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рабочей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effectLst/>
                <a:latin typeface="+mn-lt"/>
                <a:ea typeface="+mn-ea"/>
                <a:cs typeface="+mn-cs"/>
              </a:rPr>
              <a:t>станции</a:t>
            </a:r>
            <a:r>
              <a:rPr lang="en-US" sz="2000" dirty="0">
                <a:effectLst/>
                <a:latin typeface="+mn-lt"/>
                <a:ea typeface="+mn-ea"/>
                <a:cs typeface="+mn-cs"/>
              </a:rPr>
              <a:t> NATIONAL INSTRUMENTS ELVIS.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3A2DF1-D5F9-43F4-AE36-2F9E9B5DCBFF}"/>
              </a:ext>
            </a:extLst>
          </p:cNvPr>
          <p:cNvPicPr/>
          <p:nvPr/>
        </p:nvPicPr>
        <p:blipFill rotWithShape="1">
          <a:blip r:embed="rId3" cstate="print"/>
          <a:srcRect t="7869" r="-2" b="25047"/>
          <a:stretch/>
        </p:blipFill>
        <p:spPr bwMode="auto">
          <a:xfrm>
            <a:off x="2785874" y="5464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7E968-F75C-7A4B-B04B-76B73FDC5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448432" y="1994637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endParaRPr lang="ru-RU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65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FB56CC-B404-42CF-BA6C-EAC95AD52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лаборатории малой механизации строительства выделены демонстрационные зоны для машин по дереву, металлу, грунту, камню, бетону, имеется также открытая площадка для демонстрации механизированного инструмента с ДВС.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пределах демонстрационных зон, где размещён соответствующий набор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мехинструментов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установлены мониторы для показа видеороликов по устройству и работе отдельных видов машин. Это позволяет представить не только их устройство и принцип действия. Эти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демонстрациионные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возможности позволяют расширить число видов изучаемых машин.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796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Задачей является изучение характеристик, принципа действия различных видов механизированного инструмента. В ходе прохождения практики студенты в формате интерактивного взаимодействия с инструментами смогут изучить базовые функции данных им инструментов, а так же приобрести компетенции в использовании вверенного им на период занятия оборудования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21A26-05D8-42FE-9723-3586CC765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12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80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Изображение выглядит как текст, продажа&#10;&#10;Автоматически созданное описание">
            <a:extLst>
              <a:ext uri="{FF2B5EF4-FFF2-40B4-BE49-F238E27FC236}">
                <a16:creationId xmlns:a16="http://schemas.microsoft.com/office/drawing/2014/main" id="{5FA7B58B-F082-4B26-AF01-E4E1A7A6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5" r="3" b="16356"/>
          <a:stretch/>
        </p:blipFill>
        <p:spPr bwMode="auto">
          <a:xfrm>
            <a:off x="20" y="10"/>
            <a:ext cx="4063977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выглядит как внутренний, желтый, припаркован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E436A384-F318-4CFD-A709-8A542B6BC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5"/>
          <a:stretch/>
        </p:blipFill>
        <p:spPr bwMode="auto">
          <a:xfrm>
            <a:off x="4044529" y="10"/>
            <a:ext cx="408346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зображение выглядит как внутренний, пол, потолок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1B42277E-C801-4EEE-86A0-14DB3731A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7" r="2" b="244"/>
          <a:stretch/>
        </p:blipFill>
        <p:spPr bwMode="auto">
          <a:xfrm>
            <a:off x="8127994" y="10"/>
            <a:ext cx="406400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Изображение выглядит как внутренний, множество, друго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E0150752-3FE3-4499-BAE7-87C0D5103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3" b="16042"/>
          <a:stretch/>
        </p:blipFill>
        <p:spPr bwMode="auto">
          <a:xfrm>
            <a:off x="20" y="3429000"/>
            <a:ext cx="40599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BE72E77-477A-4291-9B65-D7504D452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/>
          <a:stretch/>
        </p:blipFill>
        <p:spPr bwMode="auto">
          <a:xfrm>
            <a:off x="4052316" y="3429000"/>
            <a:ext cx="40873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Изображение выглядит как текст, желтый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75DE0E65-E15D-4027-AC97-B895E045B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8" r="-1" b="7147"/>
          <a:stretch/>
        </p:blipFill>
        <p:spPr bwMode="auto">
          <a:xfrm>
            <a:off x="8132064" y="3429000"/>
            <a:ext cx="40599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804AB-2C79-42FD-AFB1-24EBD16E6C21}"/>
              </a:ext>
            </a:extLst>
          </p:cNvPr>
          <p:cNvSpPr txBox="1"/>
          <p:nvPr/>
        </p:nvSpPr>
        <p:spPr>
          <a:xfrm>
            <a:off x="2714497" y="2964625"/>
            <a:ext cx="6835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Демонстрационный зал</a:t>
            </a:r>
          </a:p>
        </p:txBody>
      </p:sp>
    </p:spTree>
    <p:extLst>
      <p:ext uri="{BB962C8B-B14F-4D97-AF65-F5344CB8AC3E}">
        <p14:creationId xmlns:p14="http://schemas.microsoft.com/office/powerpoint/2010/main" val="67040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4CA8D-E15F-4201-82FE-89295D47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662" y="109413"/>
            <a:ext cx="10515600" cy="971305"/>
          </a:xfrm>
        </p:spPr>
        <p:txBody>
          <a:bodyPr>
            <a:norm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Зона для машин по дереву в демонстрационном зале лаборатории корпоративной кафедры ММС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CE1D17-A72F-472D-8090-23B46258E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76" y="109413"/>
            <a:ext cx="12192000" cy="1266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DB6998-642B-4D9F-BEAA-752ECE4F0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" y="1297539"/>
            <a:ext cx="10843846" cy="55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1653</Words>
  <Application>Microsoft Office PowerPoint</Application>
  <PresentationFormat>Широкоэкранный</PresentationFormat>
  <Paragraphs>97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-apple-system</vt:lpstr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 для машин по дереву в демонстрационном зале лаборатории корпоративной кафедры ММС</vt:lpstr>
      <vt:lpstr>Практическое занятие в демонстрационном зале лаборатории корпоративной кафедры ММС</vt:lpstr>
      <vt:lpstr>Практическое занятие по бензиновой цепной пиле для железобетона компании STIHL с водяным охлаждением пильной цепи</vt:lpstr>
      <vt:lpstr>Практическое занятие по строительным пистолетам компании HILTI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Научно-исследовательская деятельность</vt:lpstr>
      <vt:lpstr>Презентация PowerPoint</vt:lpstr>
      <vt:lpstr>Презентация PowerPoint</vt:lpstr>
      <vt:lpstr>Презентация PowerPoint</vt:lpstr>
      <vt:lpstr>Ручные машины ударного действия ( для бурения, отбойки, затяжки резьбовых соединений, забивки крепежа)</vt:lpstr>
      <vt:lpstr>Презентация PowerPoint</vt:lpstr>
      <vt:lpstr>Учет влияния утечек воздуха в рабочей камере электрических ручных машин ударного действия.   </vt:lpstr>
      <vt:lpstr>Презентация PowerPoint</vt:lpstr>
      <vt:lpstr>Ручные гидроимпульсные гайковёрты</vt:lpstr>
      <vt:lpstr>Преимущества гидроимпульсных гайковертов А. Повышенная надежность деталей = сниженная стоимость обслуживания</vt:lpstr>
      <vt:lpstr>Преимущества гидроимпульсных гайковертов Б. Сниженный уровень вибрации и шума = улучшенная эргономика</vt:lpstr>
      <vt:lpstr>Преимущества гидроимпульсных гайковертов В. Увеличенная точность момента = возможность осуществлять тарированную затяжку резьбовых соединений</vt:lpstr>
      <vt:lpstr>Преимущества гидроимпульсных гайковертов Г. Возможность легкой настройки предельного момента = широкий диапазон резьб затягиваемых соединений</vt:lpstr>
      <vt:lpstr>Презентация PowerPoint</vt:lpstr>
      <vt:lpstr>Литература</vt:lpstr>
      <vt:lpstr>Список литературы: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Елена Белкина</cp:lastModifiedBy>
  <cp:revision>114</cp:revision>
  <dcterms:created xsi:type="dcterms:W3CDTF">2019-05-31T06:38:44Z</dcterms:created>
  <dcterms:modified xsi:type="dcterms:W3CDTF">2022-11-02T08:55:05Z</dcterms:modified>
</cp:coreProperties>
</file>